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2" r:id="rId4"/>
    <p:sldId id="259" r:id="rId5"/>
  </p:sldIdLst>
  <p:sldSz cx="7562850" cy="10688638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1" userDrawn="1">
          <p15:clr>
            <a:srgbClr val="A4A3A4"/>
          </p15:clr>
        </p15:guide>
        <p15:guide id="2" pos="4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nknown User1" initials="Unknown User1" lastIdx="19" clrIdx="6">
    <p:extLst>
      <p:ext uri="{19B8F6BF-5375-455C-9EA6-DF929625EA0E}">
        <p15:presenceInfo xmlns:p15="http://schemas.microsoft.com/office/powerpoint/2012/main" userId="S::shalom.tellis@accenture.com::67e698dd-cb4c-4e4f-a8c0-d5ff6cc9ad84" providerId="AD"/>
      </p:ext>
    </p:extLst>
  </p:cmAuthor>
  <p:cmAuthor id="1" name="hitesh shigvan" initials="hs" lastIdx="1" clrIdx="0"/>
  <p:cmAuthor id="2" name="Hin Pang" initials="HP" lastIdx="3" clrIdx="1"/>
  <p:cmAuthor id="3" name="Sonawane, Unmesh" initials="SU" lastIdx="2" clrIdx="2">
    <p:extLst>
      <p:ext uri="{19B8F6BF-5375-455C-9EA6-DF929625EA0E}">
        <p15:presenceInfo xmlns:p15="http://schemas.microsoft.com/office/powerpoint/2012/main" userId="S::unmesh.sonawane@accenture.com::9135fa46-75f2-4bcd-97bc-4fdabfbb07e1" providerId="AD"/>
      </p:ext>
    </p:extLst>
  </p:cmAuthor>
  <p:cmAuthor id="4" name="Suhaib Hussain" initials="SH" lastIdx="19" clrIdx="3">
    <p:extLst>
      <p:ext uri="{19B8F6BF-5375-455C-9EA6-DF929625EA0E}">
        <p15:presenceInfo xmlns:p15="http://schemas.microsoft.com/office/powerpoint/2012/main" userId="S::Suhaib.Hussain@canon-europe.com::714b03e5-38e4-4dac-9b81-74e12115b973" providerId="AD"/>
      </p:ext>
    </p:extLst>
  </p:cmAuthor>
  <p:cmAuthor id="5" name="Jadhav, Shweta V." initials="JSV" lastIdx="10" clrIdx="4">
    <p:extLst>
      <p:ext uri="{19B8F6BF-5375-455C-9EA6-DF929625EA0E}">
        <p15:presenceInfo xmlns:p15="http://schemas.microsoft.com/office/powerpoint/2012/main" userId="S::shweta.v.jadhav@accenture.com::0579eba9-bc61-49b0-b65f-a42ebfb1d02f" providerId="AD"/>
      </p:ext>
    </p:extLst>
  </p:cmAuthor>
  <p:cmAuthor id="6" name="Baruah, Swimie D." initials="BSD" lastIdx="3" clrIdx="5">
    <p:extLst>
      <p:ext uri="{19B8F6BF-5375-455C-9EA6-DF929625EA0E}">
        <p15:presenceInfo xmlns:p15="http://schemas.microsoft.com/office/powerpoint/2012/main" userId="S::swimie.d.baruah@accenture.com::523f60ca-76c9-475e-b4a5-3bda9a97f4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8D0"/>
    <a:srgbClr val="CC0000"/>
    <a:srgbClr val="42AEB9"/>
    <a:srgbClr val="F8CADF"/>
    <a:srgbClr val="D6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971" autoAdjust="0"/>
  </p:normalViewPr>
  <p:slideViewPr>
    <p:cSldViewPr snapToGrid="0" snapToObjects="1">
      <p:cViewPr varScale="1">
        <p:scale>
          <a:sx n="76" d="100"/>
          <a:sy n="76" d="100"/>
        </p:scale>
        <p:origin x="2251" y="77"/>
      </p:cViewPr>
      <p:guideLst>
        <p:guide orient="horz" pos="5631"/>
        <p:guide pos="4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7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7B48-3A92-4ED9-9E1A-C1E4CD2B3D54}" type="datetimeFigureOut">
              <a:rPr lang="en-US" smtClean="0">
                <a:latin typeface="Century Gothic" panose="020B0502020202020204" pitchFamily="34" charset="0"/>
              </a:rPr>
              <a:t>4/13/2021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D7E4-024D-4E2F-B7DD-00C100F9D5AF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6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6080F4C-5E98-4543-8E87-BCA0D1384F44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DE400807-82BF-4E66-BF21-DAB43893F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00807-82BF-4E66-BF21-DAB43893FF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00807-82BF-4E66-BF21-DAB43893FF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18565" y="683393"/>
            <a:ext cx="3630706" cy="331486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1" i="0" baseline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HEADING LARGE</a:t>
            </a:r>
            <a:br>
              <a:rPr lang="en-GB" dirty="0"/>
            </a:br>
            <a:r>
              <a:rPr lang="en-GB" dirty="0"/>
              <a:t>MAXIMUM NUMBER OF LINES TO BE DEFINED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679091"/>
            <a:ext cx="2581835" cy="195519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Intro copy Intro copy Intro copy Intro copy Intro copy Intro copy Intro copy Intro copy Intro copy Intro copy Intro copy.</a:t>
            </a:r>
          </a:p>
          <a:p>
            <a:pPr lvl="0"/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455459" y="6693224"/>
            <a:ext cx="1848697" cy="264955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459" y="7414303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690769" y="6999408"/>
            <a:ext cx="1247913" cy="1938404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18565" y="5639463"/>
            <a:ext cx="3630706" cy="3298349"/>
          </a:xfrm>
        </p:spPr>
        <p:txBody>
          <a:bodyPr>
            <a:normAutofit/>
          </a:bodyPr>
          <a:lstStyle>
            <a:lvl1pPr marL="123174" marR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 sz="900" b="0" i="0" baseline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56112" y="5638800"/>
            <a:ext cx="716521" cy="403225"/>
          </a:xfrm>
        </p:spPr>
        <p:txBody>
          <a:bodyPr>
            <a:noAutofit/>
          </a:bodyPr>
          <a:lstStyle>
            <a:lvl1pPr marL="0" indent="0" algn="ctr">
              <a:buNone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Spec Icon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289503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22894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4455459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5288850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6122241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56847" y="2936374"/>
            <a:ext cx="2582116" cy="238598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3777" y="4173542"/>
            <a:ext cx="1569125" cy="128930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26" hasCustomPrompt="1"/>
          </p:nvPr>
        </p:nvSpPr>
        <p:spPr>
          <a:xfrm>
            <a:off x="2564932" y="4173542"/>
            <a:ext cx="1572768" cy="12906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619125" y="277813"/>
            <a:ext cx="2760663" cy="365760"/>
          </a:xfrm>
        </p:spPr>
        <p:txBody>
          <a:bodyPr lIns="0" tIns="0" bIns="0">
            <a:noAutofit/>
          </a:bodyPr>
          <a:lstStyle>
            <a:lvl1pPr marL="0" indent="0">
              <a:buNone/>
              <a:defRPr sz="2000" b="1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455459" y="8083630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455459" y="8754307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xmlns="" id="{B5F8744C-C68A-4A50-A122-C657DB2CE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xmlns="" id="{48F09B92-7CD4-4A35-BFA8-21DDAA950B67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715D1FA8-31AE-4203-8402-703CBFD02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18565" y="683393"/>
            <a:ext cx="3630706" cy="21673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1" i="0" baseline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SHORTER FOUR LINE HEADING EXAMPLE.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679091"/>
            <a:ext cx="2581835" cy="195519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Intro copy Intro copy Intro copy Intro copy Intro copy Intro copy Intro copy Intro copy Intro copy Intro copy Intro copy.</a:t>
            </a:r>
          </a:p>
          <a:p>
            <a:pPr lvl="0"/>
            <a:endParaRPr lang="en-GB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18565" y="5639463"/>
            <a:ext cx="3630706" cy="3298349"/>
          </a:xfrm>
        </p:spPr>
        <p:txBody>
          <a:bodyPr>
            <a:normAutofit/>
          </a:bodyPr>
          <a:lstStyle>
            <a:lvl1pPr marL="123174" marR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 sz="900" b="0" i="0" baseline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56112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289503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22894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4455459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5288850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6122241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3778690" y="3051465"/>
            <a:ext cx="2582116" cy="238598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618565" y="4263227"/>
            <a:ext cx="1684338" cy="12906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6" hasCustomPrompt="1"/>
          </p:nvPr>
        </p:nvSpPr>
        <p:spPr>
          <a:xfrm>
            <a:off x="618565" y="2936374"/>
            <a:ext cx="1684338" cy="12906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61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619125" y="277813"/>
            <a:ext cx="2760663" cy="401637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455459" y="6693224"/>
            <a:ext cx="1848697" cy="264955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459" y="7414303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690769" y="6999408"/>
            <a:ext cx="1247913" cy="1938404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455459" y="8083630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455459" y="8754307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2B37E434-5EA1-467C-8052-1CC8F9329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6324785E-3CA7-42A5-94BA-6F6258768095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27" name="Graphic 43">
            <a:extLst>
              <a:ext uri="{FF2B5EF4-FFF2-40B4-BE49-F238E27FC236}">
                <a16:creationId xmlns:a16="http://schemas.microsoft.com/office/drawing/2014/main" xmlns="" id="{603738AC-2FF2-4C9B-B716-081BABE6EA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sz="1600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606985" y="8788183"/>
            <a:ext cx="1221260" cy="889553"/>
          </a:xfrm>
        </p:spPr>
        <p:txBody>
          <a:bodyPr>
            <a:noAutofit/>
          </a:bodyPr>
          <a:lstStyle>
            <a:lvl1pPr marL="0" indent="0" algn="r">
              <a:buNone/>
              <a:defRPr sz="7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700" b="0" i="0">
                <a:latin typeface="Century Gothic"/>
                <a:cs typeface="Century Gothic"/>
              </a:defRPr>
            </a:lvl2pPr>
            <a:lvl3pPr>
              <a:defRPr sz="700" b="0" i="0">
                <a:latin typeface="Century Gothic"/>
                <a:cs typeface="Century Gothic"/>
              </a:defRPr>
            </a:lvl3pPr>
            <a:lvl4pPr>
              <a:defRPr sz="700" b="0" i="0">
                <a:latin typeface="Century Gothic"/>
                <a:cs typeface="Century Gothic"/>
              </a:defRPr>
            </a:lvl4pPr>
            <a:lvl5pPr>
              <a:defRPr sz="700"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GB" dirty="0"/>
              <a:t>Canon Inc.</a:t>
            </a:r>
          </a:p>
          <a:p>
            <a:pPr lvl="0"/>
            <a:r>
              <a:rPr lang="en-GB" dirty="0" err="1"/>
              <a:t>canon.com</a:t>
            </a:r>
            <a:endParaRPr lang="en-GB" dirty="0"/>
          </a:p>
          <a:p>
            <a:pPr lvl="0"/>
            <a:r>
              <a:rPr lang="en-GB" dirty="0"/>
              <a:t>Canon Europe</a:t>
            </a:r>
          </a:p>
          <a:p>
            <a:pPr lvl="0"/>
            <a:r>
              <a:rPr lang="en-GB" dirty="0"/>
              <a:t>canon-</a:t>
            </a:r>
            <a:r>
              <a:rPr lang="en-GB" dirty="0" err="1"/>
              <a:t>europe.com</a:t>
            </a:r>
            <a:endParaRPr lang="en-GB" dirty="0"/>
          </a:p>
          <a:p>
            <a:pPr lvl="0"/>
            <a:r>
              <a:rPr lang="en-GB" dirty="0"/>
              <a:t>English edition</a:t>
            </a:r>
          </a:p>
          <a:p>
            <a:pPr lvl="0"/>
            <a:r>
              <a:rPr lang="en-GB" dirty="0"/>
              <a:t>Canon Europa NV 2018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9B4058DD-A49F-44F8-824B-EFC7A8984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E24B540-EC9E-4471-B4A2-B122C6A26EF2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2" name="Graphic 43">
            <a:extLst>
              <a:ext uri="{FF2B5EF4-FFF2-40B4-BE49-F238E27FC236}">
                <a16:creationId xmlns:a16="http://schemas.microsoft.com/office/drawing/2014/main" xmlns="" id="{E09B564B-E400-4799-81D9-F749A45686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52735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38D023D-BA8E-47D7-8146-1BEC236FD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32261AB-BB7D-4DBB-B055-5EF6C2A282A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4" name="Graphic 43">
            <a:extLst>
              <a:ext uri="{FF2B5EF4-FFF2-40B4-BE49-F238E27FC236}">
                <a16:creationId xmlns:a16="http://schemas.microsoft.com/office/drawing/2014/main" xmlns="" id="{7404825B-A789-4C74-90E8-C88F86724B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52735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50CDF1C-22B5-4F4D-882B-190F6C318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277439D-3E01-4C9D-A9B5-BD061D525D7E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3" name="Graphic 43">
            <a:extLst>
              <a:ext uri="{FF2B5EF4-FFF2-40B4-BE49-F238E27FC236}">
                <a16:creationId xmlns:a16="http://schemas.microsoft.com/office/drawing/2014/main" xmlns="" id="{69ABA128-83D7-4B0C-AFEB-6BFCF48266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5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rgbClr val="CC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HEADER B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628031" y="844991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MAXIMUM TWO LINES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88D4D052-301D-4BA9-A1E0-54AF2A2B7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7E7D7647-EFB9-4482-B3CF-D523BAE04179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2" name="Graphic 43">
            <a:extLst>
              <a:ext uri="{FF2B5EF4-FFF2-40B4-BE49-F238E27FC236}">
                <a16:creationId xmlns:a16="http://schemas.microsoft.com/office/drawing/2014/main" xmlns="" id="{2346F935-F90C-485D-85B8-93FDBF92BA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510C-81DD-A744-AAA9-75D3A246644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AC41-33E8-8E45-987D-89416A6CA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7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non-europe.com/ink/yiel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7548" y="683392"/>
            <a:ext cx="3531721" cy="3111085"/>
          </a:xfrm>
        </p:spPr>
        <p:txBody>
          <a:bodyPr lIns="0" rIns="0">
            <a:noAutofit/>
          </a:bodyPr>
          <a:lstStyle/>
          <a:p>
            <a:r>
              <a:rPr lang="cs-CZ" sz="3600" dirty="0"/>
              <a:t>KDYŽ POŽADUJETE KVALITNÍ FOTOGRAFIE VE VELKÉM MNOŽSTVÍ, TISKNĚTE DÁL!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55458" y="679091"/>
            <a:ext cx="2383957" cy="1955196"/>
          </a:xfrm>
        </p:spPr>
        <p:txBody>
          <a:bodyPr lIns="0" tIns="0" rIns="0">
            <a:noAutofit/>
          </a:bodyPr>
          <a:lstStyle/>
          <a:p>
            <a:r>
              <a:rPr lang="cs-CZ"/>
              <a:t>Tiskárna Canon PIXMA G540 je určena pro malé firmy, fotografická studia a domácí uživatele. Nabízí vysoce kvalitní tisk fotografií s nízkými nároky na údržbu a nízkými celkovými náklady na vlastnictví.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2759" y="6693224"/>
            <a:ext cx="1848697" cy="264955"/>
          </a:xfrm>
        </p:spPr>
        <p:txBody>
          <a:bodyPr lIns="0">
            <a:noAutofit/>
          </a:bodyPr>
          <a:lstStyle/>
          <a:p>
            <a:r>
              <a:rPr lang="cs-CZ"/>
              <a:t>PRODUKTOVÁ ŘADA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690769" y="6999408"/>
            <a:ext cx="1147993" cy="1938404"/>
          </a:xfrm>
        </p:spPr>
        <p:txBody>
          <a:bodyPr rIns="0">
            <a:noAutofit/>
          </a:bodyPr>
          <a:lstStyle/>
          <a:p>
            <a:r>
              <a:rPr lang="cs-CZ"/>
              <a:t>PIXMA G640</a:t>
            </a:r>
            <a:r>
              <a:rPr lang="cs-CZ" b="1"/>
              <a:t/>
            </a:r>
            <a:br>
              <a:rPr lang="cs-CZ" b="1"/>
            </a:br>
            <a:r>
              <a:rPr lang="cs-CZ" b="1"/>
              <a:t>PIXMA G540</a:t>
            </a:r>
            <a:r>
              <a:rPr lang="cs-CZ"/>
              <a:t/>
            </a:r>
            <a:br>
              <a:rPr lang="cs-CZ"/>
            </a:br>
            <a:r>
              <a:rPr lang="cs-CZ"/>
              <a:t>PIXMA G3460</a:t>
            </a:r>
            <a:br>
              <a:rPr lang="cs-CZ"/>
            </a:br>
            <a:r>
              <a:rPr lang="cs-CZ"/>
              <a:t>PIXMA G2460</a:t>
            </a:r>
            <a:br>
              <a:rPr lang="cs-CZ"/>
            </a:br>
            <a:r>
              <a:rPr lang="cs-CZ"/>
              <a:t>PIXMA G1420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17549" y="5639463"/>
            <a:ext cx="3531721" cy="3111085"/>
          </a:xfrm>
        </p:spPr>
        <p:txBody>
          <a:bodyPr lIns="0">
            <a:noAutofit/>
          </a:bodyPr>
          <a:lstStyle/>
          <a:p>
            <a:r>
              <a:rPr lang="cs-CZ" sz="700" b="1" dirty="0"/>
              <a:t>Všimněte si rozdílu</a:t>
            </a:r>
          </a:p>
          <a:p>
            <a:pPr marL="128016" indent="0">
              <a:buNone/>
            </a:pPr>
            <a:r>
              <a:rPr lang="cs-CZ" sz="700" dirty="0"/>
              <a:t>Šest inkoustů na bázi barviva poskytuje výbornou kvalitu tisku fotografií a doplnění červeného a šedého inkoustu zlepšuje živost a kontrast barev a chrání před jejich posunem bez ohledu na použité fotografické médium.</a:t>
            </a:r>
          </a:p>
          <a:p>
            <a:endParaRPr lang="en-US" sz="700" dirty="0"/>
          </a:p>
          <a:p>
            <a:r>
              <a:rPr lang="cs-CZ" sz="700" b="1" dirty="0"/>
              <a:t>Zvyšte objem</a:t>
            </a:r>
          </a:p>
          <a:p>
            <a:pPr marL="128016" indent="0">
              <a:buNone/>
            </a:pPr>
            <a:r>
              <a:rPr lang="cs-CZ" sz="700" dirty="0"/>
              <a:t>Velkoobjemové zásobníky inkoustu se vyznačují neuvěřitelně vysokou výtěžností*, kdy jedna sada lahví umožňuje vytisknout přibližně 3 800 fotografií formátu 4 × 6 palců (10 × 15 cm), což znamená méně časté doplňování inkoustu.</a:t>
            </a:r>
          </a:p>
          <a:p>
            <a:endParaRPr lang="en-US" sz="700" b="1" dirty="0"/>
          </a:p>
          <a:p>
            <a:r>
              <a:rPr lang="cs-CZ" sz="700" b="1" dirty="0"/>
              <a:t>Navržena pro jednoduchost</a:t>
            </a:r>
          </a:p>
          <a:p>
            <a:pPr marL="128016" indent="0">
              <a:buNone/>
            </a:pPr>
            <a:r>
              <a:rPr lang="cs-CZ" sz="700" dirty="0"/>
              <a:t>Zásobníky inkoustu umístěné na přední straně usnadňující sledování hladiny inkoustů, inkoustové láhve, které nelze promáčknout, a trysky opatřené klíčem zajišťují bezproblémové doplňování a dvouřádkový displej LCD zjednodušuje navigaci.</a:t>
            </a:r>
          </a:p>
          <a:p>
            <a:pPr marL="0" lvl="0" indent="0">
              <a:buNone/>
            </a:pPr>
            <a:endParaRPr lang="en-US" sz="700" b="1" dirty="0"/>
          </a:p>
          <a:p>
            <a:r>
              <a:rPr lang="cs-CZ" sz="700" b="1" dirty="0"/>
              <a:t>Údržba, kterou zvládne každý uživatel</a:t>
            </a:r>
          </a:p>
          <a:p>
            <a:pPr marL="128016" indent="0">
              <a:buNone/>
            </a:pPr>
            <a:r>
              <a:rPr lang="cs-CZ" sz="700" dirty="0"/>
              <a:t>Díky tiskové hlavě a zásobníku odpadního inkoustu, které může vyměnit sám uživatel, dosáhnete minimálních prostojů, zatímco funkce automatického zapnutí/vypnutí napájení vám pomůže šetřit energii.</a:t>
            </a:r>
          </a:p>
          <a:p>
            <a:pPr marL="0" lvl="0" indent="0">
              <a:buNone/>
            </a:pPr>
            <a:endParaRPr lang="en-GB" sz="700" b="1" dirty="0"/>
          </a:p>
          <a:p>
            <a:r>
              <a:rPr lang="cs-CZ" sz="700" b="1" dirty="0"/>
              <a:t>Připojení k síti Wi-Fi</a:t>
            </a:r>
          </a:p>
          <a:p>
            <a:pPr marL="128016" indent="0">
              <a:buNone/>
            </a:pPr>
            <a:r>
              <a:rPr lang="cs-CZ" sz="700" dirty="0"/>
              <a:t>Tiskněte z telefonu nebo tabletu pomocí aplikace Canon PRINT, technologie Mopria či AirPrint, případně použijte síť Wi-Fi pro připojení k počítači, notebooku nebo fotoaparátu Canon </a:t>
            </a:r>
            <a:br>
              <a:rPr lang="cs-CZ" sz="700" dirty="0"/>
            </a:br>
            <a:r>
              <a:rPr lang="cs-CZ" sz="700" dirty="0"/>
              <a:t>podporujícímu sítě Wi-Fi.</a:t>
            </a:r>
          </a:p>
        </p:txBody>
      </p:sp>
      <p:sp>
        <p:nvSpPr>
          <p:cNvPr id="38" name="Picture Placeholder 36">
            <a:extLst>
              <a:ext uri="{FF2B5EF4-FFF2-40B4-BE49-F238E27FC236}">
                <a16:creationId xmlns:a16="http://schemas.microsoft.com/office/drawing/2014/main" xmlns="" id="{0F2ED5F4-3BF1-418B-84C5-0A393158937C}"/>
              </a:ext>
            </a:extLst>
          </p:cNvPr>
          <p:cNvSpPr txBox="1">
            <a:spLocks/>
          </p:cNvSpPr>
          <p:nvPr/>
        </p:nvSpPr>
        <p:spPr>
          <a:xfrm>
            <a:off x="730134" y="4173542"/>
            <a:ext cx="1572768" cy="1290638"/>
          </a:xfrm>
          <a:prstGeom prst="rect">
            <a:avLst/>
          </a:prstGeom>
        </p:spPr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29455B29-F23E-4A89-8406-CBC06536677C}"/>
              </a:ext>
            </a:extLst>
          </p:cNvPr>
          <p:cNvSpPr txBox="1">
            <a:spLocks/>
          </p:cNvSpPr>
          <p:nvPr/>
        </p:nvSpPr>
        <p:spPr>
          <a:xfrm>
            <a:off x="717549" y="10314780"/>
            <a:ext cx="6131030" cy="365779"/>
          </a:xfrm>
          <a:prstGeom prst="rect">
            <a:avLst/>
          </a:prstGeom>
        </p:spPr>
        <p:txBody>
          <a:bodyPr vert="horz" lIns="0" tIns="52144" rIns="0" bIns="52144" rtlCol="0">
            <a:no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00"/>
              <a:t>*Výtěžnost je množství stran odhadované na základě zkušební metody společnosti Canon využívající zkušební obrazec a simulaci nepřetržitého tisku podle normy ISO/IEC 29103 s náhradními zásobníky po počátečním nastavení.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EEC07AD7-3FEF-4555-A78B-289779F64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459" y="7414303"/>
            <a:ext cx="1235310" cy="212127"/>
          </a:xfrm>
        </p:spPr>
        <p:txBody>
          <a:bodyPr lIns="0">
            <a:noAutofit/>
          </a:bodyPr>
          <a:lstStyle/>
          <a:p>
            <a:r>
              <a:rPr lang="cs-CZ"/>
              <a:t>PIXMA G640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xmlns="" id="{ED7535DD-546A-43E2-866A-6E0E65010E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55459" y="8083630"/>
            <a:ext cx="1235310" cy="212127"/>
          </a:xfrm>
        </p:spPr>
        <p:txBody>
          <a:bodyPr lIns="0">
            <a:no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cs-CZ" b="1"/>
              <a:t>PIXMA G540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xmlns="" id="{A45929D9-273A-438F-978F-373087DB67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55459" y="8754307"/>
            <a:ext cx="1235310" cy="212127"/>
          </a:xfrm>
        </p:spPr>
        <p:txBody>
          <a:bodyPr lIns="0">
            <a:no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cs-CZ"/>
              <a:t>PIXMA G3460</a:t>
            </a:r>
          </a:p>
        </p:txBody>
      </p:sp>
      <p:pic>
        <p:nvPicPr>
          <p:cNvPr id="46" name="Picture Placeholder 61">
            <a:extLst>
              <a:ext uri="{FF2B5EF4-FFF2-40B4-BE49-F238E27FC236}">
                <a16:creationId xmlns:a16="http://schemas.microsoft.com/office/drawing/2014/main" xmlns="" id="{D89FBF1B-7130-4F27-843C-007CC4BF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459" y="8421017"/>
            <a:ext cx="731522" cy="335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92F4C3-C8AA-4EE4-BB00-6C244B0F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8" y="277812"/>
            <a:ext cx="2023981" cy="279912"/>
          </a:xfrm>
          <a:prstGeom prst="rect">
            <a:avLst/>
          </a:prstGeom>
        </p:spPr>
      </p:pic>
      <p:pic>
        <p:nvPicPr>
          <p:cNvPr id="26" name="Picture Placeholder 15" descr="Icon&#10;&#10;Description automatically generated">
            <a:extLst>
              <a:ext uri="{FF2B5EF4-FFF2-40B4-BE49-F238E27FC236}">
                <a16:creationId xmlns:a16="http://schemas.microsoft.com/office/drawing/2014/main" xmlns="" id="{4C237EB5-1DAA-47AA-B628-963D1960A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66" y="5638800"/>
            <a:ext cx="621794" cy="402337"/>
          </a:xfrm>
          <a:prstGeom prst="rect">
            <a:avLst/>
          </a:prstGeo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xmlns="" id="{273385F8-7681-408E-B3DE-050CDD24C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174" y="6152115"/>
            <a:ext cx="499873" cy="402337"/>
          </a:xfrm>
          <a:prstGeom prst="rect">
            <a:avLst/>
          </a:prstGeom>
        </p:spPr>
      </p:pic>
      <p:pic>
        <p:nvPicPr>
          <p:cNvPr id="48" name="Picture Placeholder 12">
            <a:extLst>
              <a:ext uri="{FF2B5EF4-FFF2-40B4-BE49-F238E27FC236}">
                <a16:creationId xmlns:a16="http://schemas.microsoft.com/office/drawing/2014/main" xmlns="" id="{EB578CA7-FCCE-4BC1-8FFC-1AE529827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459" y="7040248"/>
            <a:ext cx="731522" cy="335281"/>
          </a:xfrm>
          <a:prstGeom prst="rect">
            <a:avLst/>
          </a:prstGeom>
        </p:spPr>
      </p:pic>
      <p:pic>
        <p:nvPicPr>
          <p:cNvPr id="31" name="Picture Placeholder 6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xmlns="" id="{4D47046C-F116-43F3-9207-A880786E3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847" y="3612913"/>
            <a:ext cx="2577070" cy="1032906"/>
          </a:xfrm>
          <a:prstGeom prst="rect">
            <a:avLst/>
          </a:prstGeom>
        </p:spPr>
      </p:pic>
      <p:pic>
        <p:nvPicPr>
          <p:cNvPr id="34" name="Picture Placeholder 12">
            <a:extLst>
              <a:ext uri="{FF2B5EF4-FFF2-40B4-BE49-F238E27FC236}">
                <a16:creationId xmlns:a16="http://schemas.microsoft.com/office/drawing/2014/main" xmlns="" id="{811027CB-7C90-43BB-A6FD-B9793D5CAE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32" y="4295507"/>
            <a:ext cx="1573260" cy="1157603"/>
          </a:xfrm>
          <a:prstGeom prst="rect">
            <a:avLst/>
          </a:prstGeom>
        </p:spPr>
      </p:pic>
      <p:pic>
        <p:nvPicPr>
          <p:cNvPr id="39" name="Picture Placeholder 17">
            <a:extLst>
              <a:ext uri="{FF2B5EF4-FFF2-40B4-BE49-F238E27FC236}">
                <a16:creationId xmlns:a16="http://schemas.microsoft.com/office/drawing/2014/main" xmlns="" id="{CED4DF7F-DFD6-4D95-8E79-B58594784E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" y="4183279"/>
            <a:ext cx="1573260" cy="1269831"/>
          </a:xfrm>
          <a:prstGeom prst="rect">
            <a:avLst/>
          </a:prstGeom>
        </p:spPr>
      </p:pic>
      <p:pic>
        <p:nvPicPr>
          <p:cNvPr id="36" name="Picture Placeholder 23">
            <a:extLst>
              <a:ext uri="{FF2B5EF4-FFF2-40B4-BE49-F238E27FC236}">
                <a16:creationId xmlns:a16="http://schemas.microsoft.com/office/drawing/2014/main" xmlns="" id="{20A2CAA9-6F79-4D11-BAFD-ECFED94075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8543" y="6152559"/>
            <a:ext cx="530353" cy="4023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5E9DD9F-277D-409A-9519-1A193A9917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700" y="5638838"/>
            <a:ext cx="448909" cy="403187"/>
          </a:xfrm>
          <a:prstGeom prst="rect">
            <a:avLst/>
          </a:prstGeom>
        </p:spPr>
      </p:pic>
      <p:pic>
        <p:nvPicPr>
          <p:cNvPr id="7" name="Picture 6" descr="A picture containing electronics, printer&#10;&#10;Description automatically generated">
            <a:extLst>
              <a:ext uri="{FF2B5EF4-FFF2-40B4-BE49-F238E27FC236}">
                <a16:creationId xmlns:a16="http://schemas.microsoft.com/office/drawing/2014/main" xmlns="" id="{F01C81B0-D5CD-4A47-8C7D-3EF008EF0E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5459" y="7745773"/>
            <a:ext cx="731522" cy="292609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BEE5AAB2-7A34-42FC-A829-D717807A5042}"/>
              </a:ext>
            </a:extLst>
          </p:cNvPr>
          <p:cNvSpPr txBox="1">
            <a:spLocks/>
          </p:cNvSpPr>
          <p:nvPr/>
        </p:nvSpPr>
        <p:spPr>
          <a:xfrm>
            <a:off x="4721033" y="3153066"/>
            <a:ext cx="1848697" cy="155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900" b="1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/>
              <a:t>POUZE TISK</a:t>
            </a:r>
          </a:p>
        </p:txBody>
      </p:sp>
      <p:pic>
        <p:nvPicPr>
          <p:cNvPr id="40" name="Picture Placeholder 9">
            <a:extLst>
              <a:ext uri="{FF2B5EF4-FFF2-40B4-BE49-F238E27FC236}">
                <a16:creationId xmlns:a16="http://schemas.microsoft.com/office/drawing/2014/main" xmlns="" id="{5CB8A1AF-984B-445C-87F9-329BAC30C4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9399" y="5770752"/>
            <a:ext cx="713234" cy="271273"/>
          </a:xfrm>
          <a:prstGeom prst="rect">
            <a:avLst/>
          </a:prstGeom>
        </p:spPr>
      </p:pic>
      <p:pic>
        <p:nvPicPr>
          <p:cNvPr id="41" name="Picture Placeholder 47">
            <a:extLst>
              <a:ext uri="{FF2B5EF4-FFF2-40B4-BE49-F238E27FC236}">
                <a16:creationId xmlns:a16="http://schemas.microsoft.com/office/drawing/2014/main" xmlns="" id="{6B083283-9092-4B26-A381-DF8995A569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3884" y="6174659"/>
            <a:ext cx="713234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DFA8438-390A-48D6-B404-FA50639F3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44822"/>
              </p:ext>
            </p:extLst>
          </p:nvPr>
        </p:nvGraphicFramePr>
        <p:xfrm>
          <a:off x="726642" y="1279088"/>
          <a:ext cx="2990851" cy="7603236"/>
        </p:xfrm>
        <a:graphic>
          <a:graphicData uri="http://schemas.openxmlformats.org/drawingml/2006/table">
            <a:tbl>
              <a:tblPr/>
              <a:tblGrid>
                <a:gridCol w="1097560">
                  <a:extLst>
                    <a:ext uri="{9D8B030D-6E8A-4147-A177-3AD203B41FA5}">
                      <a16:colId xmlns:a16="http://schemas.microsoft.com/office/drawing/2014/main" xmlns="" val="2217683715"/>
                    </a:ext>
                  </a:extLst>
                </a:gridCol>
                <a:gridCol w="1893291">
                  <a:extLst>
                    <a:ext uri="{9D8B030D-6E8A-4147-A177-3AD203B41FA5}">
                      <a16:colId xmlns:a16="http://schemas.microsoft.com/office/drawing/2014/main" xmlns="" val="294119739"/>
                    </a:ext>
                  </a:extLst>
                </a:gridCol>
              </a:tblGrid>
              <a:tr h="10496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cap="non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OBECNÉ SPECIFIKACE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0394153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1" i="0" u="none" strike="noStrike" cap="non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Funkce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Tisk přes Wi-Fi a cloud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734288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093766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SPECIFIKACE TISKÁRNY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1848453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Rozlišení tisku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Až 4 800 × 1 200 dpi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[4]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8290386"/>
                  </a:ext>
                </a:extLst>
              </a:tr>
              <a:tr h="192011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Technologie tisku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2 tiskové hlavy FINE (vlevo: BK/R/Gy, vpravo: C/M/Y)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Tiskárna s doplnitelnými zásobníky inkoustu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3650091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cap="non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Rychlost černobílého tisku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přibl. 3,9 obr./min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[2]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6258861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1" i="0" u="none" strike="noStrike" cap="non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Rychlost barevného tisku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přibl. 3,9 obr./min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[2]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9367371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Rychlost tisku fotografií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Bezokrajový tisk 10 × 15 cm (4" × 6"): přibl. 47 sekund 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[3]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0262830"/>
                  </a:ext>
                </a:extLst>
              </a:tr>
              <a:tr h="279063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Bezokrajový tisk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Ano 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A4, LTR, 4" × 6" (10 × 15 cm), 5" × 7" (13 × 18 cm), 7" × 10" (18 × 25 cm), 8" × 10" (20 × 25 cm), čtvercový 5“ × 5" (127 mm × 127 mm), čtvercový 3,5" × 3,5" (89 mm × 89 mm), pohlednice 55 mm × 91 mm (2,17" × 3,58")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[15]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6124782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1" i="0" u="none" strike="noStrike" cap="non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Oboustranný tisk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Ruční obsluha 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906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660"/>
                        </a:lnSpc>
                      </a:pPr>
                      <a:endParaRPr lang="en-US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  <a:cs typeface="+mn-cs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endParaRPr lang="en-US" sz="55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  <a:cs typeface="+mn-cs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609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SPOTŘEBNÍ MATERIÁL A VÝTĚŽNOST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endParaRPr lang="en-US" sz="55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  <a:cs typeface="+mn-cs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8873469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Standardní zásobníky inkoustu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GI-43 &lt;BK&gt;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GI-43 &lt;C&gt;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GI-43 &lt;M&gt;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GI-43 &lt;Y&gt;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GI-43 &lt;R&gt;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GI-43 &lt;GY&gt;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06043"/>
                  </a:ext>
                </a:extLst>
              </a:tr>
              <a:tr h="366115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Výtěžnost lahve (běžný papír)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Barevný tisk dokumentů formátu 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A4</a:t>
                      </a:r>
                      <a:r>
                        <a:rPr lang="cs-CZ" sz="550" b="0" i="0" u="none" strike="noStrike" baseline="300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[4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]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Černobíle: 3 700 stran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[19</a:t>
                      </a:r>
                      <a:r>
                        <a:rPr lang="cs-CZ" sz="550" b="0" i="0" u="none" strike="noStrike" baseline="300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]</a:t>
                      </a:r>
                      <a:endParaRPr lang="cs-CZ" sz="550" b="0" i="0" u="none" strike="noStrike" baseline="300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メイリオ" panose="020B0604030504040204" pitchFamily="34" charset="-128"/>
                        <a:cs typeface="+mn-cs"/>
                      </a:endParaRP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Barevně: 8 000 stran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4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* Odhadovaná výtěžnost inkoustu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3173416"/>
                  </a:ext>
                </a:extLst>
              </a:tr>
              <a:tr h="217143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 cap="non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Výtěžnost lahve (tisk fotografií)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Barevný tisk fotografií formátu 10 × 15 cm (4" × 6")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[5]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Barevně: 3 800 fotografií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4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* Odhadovaná výtěžnost inkoustu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0324434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660"/>
                        </a:lnSpc>
                      </a:pPr>
                      <a:endParaRPr lang="en-US" sz="55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  <a:cs typeface="+mn-cs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endParaRPr lang="en-US" sz="55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  <a:cs typeface="+mn-cs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1825934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PODPOROVANÉ PAPÍRY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endParaRPr lang="en-US" sz="55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  <a:cs typeface="+mn-cs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6535475"/>
                  </a:ext>
                </a:extLst>
              </a:tr>
              <a:tr h="1062528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Typy papíru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Běžný papír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Fotografický papír Photo Paper Pro Luster (LU-101)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Lesklý fotografický papír Photo Paper Plus Glossy II (PP-201) 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Matný fotografický papír Matte Photo Paper 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/>
                      </a:r>
                      <a:b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</a:b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(</a:t>
                      </a: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MP-101)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Lesklý fotografický papír pro každodenní použití Glossy Photo Paper „Everyday Use“ (GP-501)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Papír s vysokým rozlišením High Resolution Paper 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/>
                      </a:r>
                      <a:b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</a:b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(</a:t>
                      </a: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HR-101N)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Pololesklý fotografický papír Photo Paper Plus 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/>
                      </a:r>
                      <a:b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</a:b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Semi-gloss </a:t>
                      </a: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(SG-201)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Hrubý umělecký papír Premium Fine Art 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Rough</a:t>
                      </a:r>
                      <a:b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</a:b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 </a:t>
                      </a: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&lt;FA-RG1&gt; 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Opakovaně nalepitelný fotografický papír Restickable Photo Paper (RP-101)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Magnetický fotografický papír Magnetic Photo Paper (MG-101)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Nažehlovací fólie pro tmavý textil (DF-101)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Nažehlovací fólie pro světlý textil (LF-101)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Oboustranný matný papír Double sided Matte Paper (MP-101D)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Blahopřání (vyrobena společnostmi Avery a Red River Paper) 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Štítkový karton (vyroben společnostmi Neenah Paper a INKPRESS)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Papír Canon Red Label Superior (WOP111)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Kancelářský papír pro barevný tisk Canon Oce Office Colour Paper (SAT213)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8171377"/>
                  </a:ext>
                </a:extLst>
              </a:tr>
              <a:tr h="10496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 cap="non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Maximální vstupní kapacita papíru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Zadní zásobník: max. 100 listů: A4 (běžný papír)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Podrobný seznam limitů pro vkládání papíru, které se liší v závislosti na typu média a vybrané velikosti stránky, naleznete v online příručce.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4977061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Formáty papíru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A4, A5, B5, A6, LTR, LGL 4" × 6" (10 × 15 cm), 5" × 7" (13 × 18 cm), 7" × 10" (18 × 25 cm), 8" × 10" (20 × 25 cm), čtvercový 5“ × 5" (127 mm × 127 mm), čtvercový 3,5" × 3,5" (89 mm × 89 mm), pohlednice 55 mm × 91 mm (2,17" × 3,58"), obálky (DL, COM10, C5, Monarch),</a:t>
                      </a:r>
                      <a:b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</a:b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/>
                      </a:r>
                      <a:b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</a:b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[Uživatelská velikost]</a:t>
                      </a:r>
                    </a:p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šířka 55 až 216 mm, délka 89 až 1 200 mm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340671"/>
                  </a:ext>
                </a:extLst>
              </a:tr>
              <a:tr h="160902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Gramáž papíru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Zadní zásobník: běžný papír s gramáží 64 až 105 g/m² nebo podporované originální papíry od společnosti Canon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71383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EB4D800-945B-47E2-9882-DEA7B7DBA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3464"/>
              </p:ext>
            </p:extLst>
          </p:nvPr>
        </p:nvGraphicFramePr>
        <p:xfrm>
          <a:off x="3845359" y="1279088"/>
          <a:ext cx="2990851" cy="6107684"/>
        </p:xfrm>
        <a:graphic>
          <a:graphicData uri="http://schemas.openxmlformats.org/drawingml/2006/table">
            <a:tbl>
              <a:tblPr/>
              <a:tblGrid>
                <a:gridCol w="1097560">
                  <a:extLst>
                    <a:ext uri="{9D8B030D-6E8A-4147-A177-3AD203B41FA5}">
                      <a16:colId xmlns:a16="http://schemas.microsoft.com/office/drawing/2014/main" xmlns="" val="2217683715"/>
                    </a:ext>
                  </a:extLst>
                </a:gridCol>
                <a:gridCol w="1893291">
                  <a:extLst>
                    <a:ext uri="{9D8B030D-6E8A-4147-A177-3AD203B41FA5}">
                      <a16:colId xmlns:a16="http://schemas.microsoft.com/office/drawing/2014/main" xmlns="" val="294119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OBECNÉ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pt-BR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2576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Displej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Plně bodový displej LCD (černobílý)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1848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Standardní rozhraní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Vysokorychlostní rozhraní USB (port B) 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Wi-Fi: IEEE802.11 b/g/n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[11]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Zabezpečení sítě Wi-Fi: WPA-PSK, WPA2-PSK, WEP, heslo pro správu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Frekvenční pásmo bezdrátové sítě LAN: 2,4 GHz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PictBridge Wi-Fi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[22]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8290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Mobilní aplikace </a:t>
                      </a:r>
                      <a:b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</a:b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(IOS® / ANDROID™)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Aplikace Canon PRINT Inkjet/SELPHY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[14]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Aplikace Creative Park </a:t>
                      </a:r>
                      <a:r>
                        <a:rPr lang="cs-CZ" sz="550" b="0" i="0" u="none" strike="noStrike" baseline="18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[25]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Aplikace Easy-PhotoPrint Editor 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[21]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3650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Vlastnosti tiskárny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Software Easy-PhotoPrint Editor 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[21]</a:t>
                      </a:r>
                    </a:p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PIXMA Cloud Link (tisk – pouze ze smartphonu nebo tabletu)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[14]</a:t>
                      </a:r>
                    </a:p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Modul plug-in Canon Print Service (Android) 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[24]</a:t>
                      </a:r>
                    </a:p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Apple AirPrint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[12]</a:t>
                      </a:r>
                    </a:p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Wireless Direct 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[16]</a:t>
                      </a:r>
                    </a:p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Mopria (Android) 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[13]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7657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Inteligentní asistent a podpora automatizace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Amazon Alexa™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[20]</a:t>
                      </a:r>
                    </a:p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Google Assistant™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  <a:cs typeface="+mn-cs"/>
                        </a:rPr>
                        <a:t>[20]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7205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Kompatibilita s operačními systémy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Windows 10, Windows 8.1, Windows 7 SP1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Funkčnost lze zaručit pouze na počítači s předinstalovaným operačním systémem Windows 7 nebo novějším. Ovladač tiskárny a asistenční nástroj pro tiskárny IJ jsou dostupné pro následující operační systémy. Windows Server 2008 R2 SP1, Windows Server 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2012</a:t>
                      </a: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 R2, Windows Server 2016, Windows Server 2019</a:t>
                      </a:r>
                    </a:p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Mac: OS X 10.12.6 až macOS 10.15 </a:t>
                      </a:r>
                    </a:p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Chrome OS</a:t>
                      </a:r>
                    </a:p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Mobilní operační systémy: iOS®, iPadOS, Android™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[23]</a:t>
                      </a:r>
                    </a:p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4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*Kompatibilita operačních systémů potvrzená v době uvedení na trh. Informace o podpoře následně vydaných operačních systémů pro tento produkt naleznete v centru pro stahování společnosti Canon.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0262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Minimální systémové požadavky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Windows: 1,5 GB nebo více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Poznámka: pro instalaci softwarového balíčku. Vyžadovaný prostor na pevném disku.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6055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Dodávaný software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Ovladač tiskárny 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Asistenční nástroj pro tiskárny IJ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Aplikace Easy-PhotoPrint Editor (stažení)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8032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FYZICKÉ PARAMETRY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メイリオ" panose="020B0604030504040204" pitchFamily="34" charset="-128"/>
                      </a:endParaRP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793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Hmotnost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přibl. 5,1 kg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221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Rozměry (Š × H × V)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přibl. 445 × 340 × 136 mm (zasunuté zásobníky)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přibl. 445 × 564 × 249 mm (vysunuté zásobníky)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431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Hladina akustického hluku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přibl. 50,5 dB(A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)</a:t>
                      </a:r>
                      <a:r>
                        <a:rPr lang="cs-CZ" sz="550" b="0" i="0" u="none" strike="noStrike" baseline="300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</a:t>
                      </a:r>
                      <a:r>
                        <a:rPr lang="cs-CZ" sz="550" b="0" i="0" u="none" strike="noStrike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7]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8520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Provozní teplota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5 až 35 ˚C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118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Provozní vlhkost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10 až 90 % RV (bez kondenzace)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119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Napájení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100 až 240 V AC, 50/60 Hz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6900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Spotřeba energie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Vypnuto: přibl. 0,2 W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Pohotovostní režim (při připojení k počítači přes USB): přibl. 0,6 W 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Pohotovostní režim (připojené všechny porty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):</a:t>
                      </a:r>
                      <a:b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</a:b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 </a:t>
                      </a: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přibl. 1,2 W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Doba do přechodu do pohotovostního režimu: </a:t>
                      </a: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/>
                      </a:r>
                      <a:b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</a:br>
                      <a:r>
                        <a:rPr lang="cs-CZ" sz="550" b="0" i="0" u="none" strike="noStrike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4</a:t>
                      </a: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 min 4 s*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Tisk: přibl. 14 W</a:t>
                      </a:r>
                    </a:p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450" b="0" i="0" u="none" strike="noStrike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*Dobu čekání na přechod do pohotovostního režimu nelze změnit.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0829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1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Typická spotřeba elektrické energie</a:t>
                      </a:r>
                    </a:p>
                  </a:txBody>
                  <a:tcPr marL="0" marT="9144" marB="9144">
                    <a:lnL>
                      <a:noFill/>
                    </a:lnL>
                    <a:lnR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0,18 kWh </a:t>
                      </a:r>
                      <a:r>
                        <a:rPr lang="cs-CZ" sz="550" b="0" i="0" u="none" strike="noStrike" baseline="300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メイリオ" panose="020B0604030504040204" pitchFamily="34" charset="-128"/>
                        </a:rPr>
                        <a:t>[8]</a:t>
                      </a:r>
                    </a:p>
                  </a:txBody>
                  <a:tcPr marR="0" marT="9144" marB="9144">
                    <a:lnL w="1270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074346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917412-16B8-4C2C-B74E-B2E21206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292" y="581312"/>
            <a:ext cx="1983547" cy="27432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FC2A51A5-DA88-4B9C-9843-BDCCCC759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31" y="581312"/>
            <a:ext cx="2783909" cy="526763"/>
          </a:xfrm>
        </p:spPr>
        <p:txBody>
          <a:bodyPr tIns="0">
            <a:noAutofit/>
          </a:bodyPr>
          <a:lstStyle/>
          <a:p>
            <a:r>
              <a:rPr lang="cs-CZ"/>
              <a:t>TECHNICKÉ ÚDAJE</a:t>
            </a:r>
          </a:p>
        </p:txBody>
      </p:sp>
    </p:spTree>
    <p:extLst>
      <p:ext uri="{BB962C8B-B14F-4D97-AF65-F5344CB8AC3E}">
        <p14:creationId xmlns:p14="http://schemas.microsoft.com/office/powerpoint/2010/main" val="8496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8032" y="581312"/>
            <a:ext cx="2278942" cy="526763"/>
          </a:xfrm>
        </p:spPr>
        <p:txBody>
          <a:bodyPr tIns="0">
            <a:noAutofit/>
          </a:bodyPr>
          <a:lstStyle/>
          <a:p>
            <a:r>
              <a:rPr lang="cs-CZ"/>
              <a:t>TECHNICKÉ ÚDAJE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D00BFA0D-3757-41BC-B208-AA169E46B023}"/>
              </a:ext>
            </a:extLst>
          </p:cNvPr>
          <p:cNvSpPr txBox="1">
            <a:spLocks/>
          </p:cNvSpPr>
          <p:nvPr/>
        </p:nvSpPr>
        <p:spPr>
          <a:xfrm>
            <a:off x="5606985" y="8787520"/>
            <a:ext cx="1221260" cy="890216"/>
          </a:xfrm>
          <a:prstGeom prst="rect">
            <a:avLst/>
          </a:prstGeom>
        </p:spPr>
        <p:txBody>
          <a:bodyPr vert="horz" lIns="104287" tIns="52144" rIns="0" bIns="52144" rtlCol="0">
            <a:noAutofit/>
          </a:bodyPr>
          <a:lstStyle>
            <a:lvl1pPr marL="0" indent="0" algn="r" defTabSz="521437" rtl="0" eaLnBrk="1" latinLnBrk="0" hangingPunct="1">
              <a:spcBef>
                <a:spcPct val="20000"/>
              </a:spcBef>
              <a:buFont typeface="Arial"/>
              <a:buNone/>
              <a:defRPr sz="7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Canon Inc.</a:t>
            </a:r>
          </a:p>
          <a:p>
            <a:r>
              <a:rPr lang="cs-CZ" dirty="0"/>
              <a:t>canon.com</a:t>
            </a:r>
          </a:p>
          <a:p>
            <a:r>
              <a:rPr lang="cs-CZ" dirty="0"/>
              <a:t>Canon Europe</a:t>
            </a:r>
          </a:p>
          <a:p>
            <a:r>
              <a:rPr lang="cs-CZ" dirty="0"/>
              <a:t>canon-europe.com</a:t>
            </a:r>
          </a:p>
          <a:p>
            <a:r>
              <a:rPr lang="cs-CZ" dirty="0"/>
              <a:t>Czech </a:t>
            </a:r>
            <a:r>
              <a:rPr lang="cs-CZ" dirty="0" smtClean="0"/>
              <a:t>edition</a:t>
            </a:r>
            <a:endParaRPr lang="cs-CZ" dirty="0"/>
          </a:p>
          <a:p>
            <a:r>
              <a:rPr lang="cs-CZ" dirty="0"/>
              <a:t>Canon Europa NV 2021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3D29863-1C58-41F6-ACF1-F0CA5065A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49136"/>
              </p:ext>
            </p:extLst>
          </p:nvPr>
        </p:nvGraphicFramePr>
        <p:xfrm>
          <a:off x="628031" y="1279088"/>
          <a:ext cx="2990090" cy="5331021"/>
        </p:xfrm>
        <a:graphic>
          <a:graphicData uri="http://schemas.openxmlformats.org/drawingml/2006/table">
            <a:tbl>
              <a:tblPr/>
              <a:tblGrid>
                <a:gridCol w="151730">
                  <a:extLst>
                    <a:ext uri="{9D8B030D-6E8A-4147-A177-3AD203B41FA5}">
                      <a16:colId xmlns:a16="http://schemas.microsoft.com/office/drawing/2014/main" xmlns="" val="1511496632"/>
                    </a:ext>
                  </a:extLst>
                </a:gridCol>
                <a:gridCol w="2838360">
                  <a:extLst>
                    <a:ext uri="{9D8B030D-6E8A-4147-A177-3AD203B41FA5}">
                      <a16:colId xmlns:a16="http://schemas.microsoft.com/office/drawing/2014/main" xmlns="" val="428080417"/>
                    </a:ext>
                  </a:extLst>
                </a:gridCol>
              </a:tblGrid>
              <a:tr h="119271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30000" dirty="0">
                        <a:effectLst/>
                        <a:latin typeface="Century Gothic" panose="020B050202020202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Poznámky pod čarou: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988973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Kapičky inkoustu mohou být ukládány s minimální roztečí 1/4 800 palce.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558514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[2]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Rychlost tisku dokumentů formátu A4 na běžný papír je měřena na základě průměrné odhadované kapacity za plného provozu (ESAT) při testu pro kancelářská zařízení podle normy ISO/IEC 24734.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558862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[3]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Rychlost tisku fotografií vychází z výchozího nastavení ovladače a použití standardního vzoru ISO/JIS-SCID N2 tištěného na lesklý fotografický papír Canon Photo Paper Plus Glossy II a nezohledňuje dobu nutnou ke zpracování dat v hostitelském počítači. 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451270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[4]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Výtěžnost stran je odhadovaná hodnota na základě zkušební metody společnosti Canon s použitím zkušebního obrazce a simulace nepřetržitého tisku podle normy ISO/IEC 24712 s náhradními zásobníky po počátečním nastavení.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5329692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[5]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Výtěžnost stran je odhadovaná hodnota na základě zkušební metody společnosti Canon s použitím zkušebního obrazce a simulace nepřetržitého tisku podle normy ISO/IEC 29103 s náhradními zásobníky po počátečním nastavení.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6381659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[7]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Běžný papír (A4, černobílý). Akustický hluk měřen podle normy ISO7779.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5448565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[8]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Typická spotřeba elektrické energie (TEC): hodnota TEC byla vypočítána za předpokladu, že bude jednotka konstantně přepínána mezi provozním režimem, režimem spánku a vypnutím po dobu 5 dní a zbylé 2 dny týdne bude jednotka buď vypnutá, nebo v režimu spánku. Hodnota TEC tohoto produktu byla vypočítána společností Canon pomocí metody měření TEC schválené programem International ENERGY STAR.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0818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[11]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Bezdrátový tisk vyžaduje funkční síť s bezdrátovým připojením 802.11b/g/n nebo ad, pracující na frekvenci 2,4 GHz. Výkon bezdrátového připojení se může lišit v závislosti na terénu a vzdálenosti mezi tiskárnou a klienty bezdrátové sítě.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803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[12]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Funkce AirPrint vyžaduje kompatibilní zařízení iPad, iPhone nebo iPod Touch se systémem iOS 7.0 nebo novějším a tiskárnu podporující funkci AirPrint připojenou ke stejné síti jako zařízení se systémem iOS. Tiskárna připojená k portu USB počítače Mac, PC, základní stanice AirPort nebo zařízení Time Capsule není podporována.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212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[13]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Vyžaduje mobilní zařízení se systémem Android s operačním systémem Android 4.4 nebo novějším s předem nahranou službou Mopria Print Service a kompatibilní tiskárnou PIXMA ve stejné bezdrátové síti. Technologie Mopria je k dispozici také na mobilních zařízeních se systémem Android 4.4 po stažení služby Mopria Print Service z obchodu Google Play.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419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[14]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Vyžaduje připojení k internetu a aplikaci Canon PRINT Inkjet/SELPHY, která je k dispozici zdarma v obchodě App Store a obchodě Google Play. Kompatibilní se zařízeními iPad, iPhone 3GS nebo novějšími a iPod touch 3. generace nebo novějšími se systémem iOS 7.0 nebo novějším a s mobilními zařízeními se systémem Android 2.3.3 nebo novějším. Vaše zařízení musí být připojeno ke stejné funkční síti s možností bezdrátového připojení 802.11 b/g/n jako vaše tiskárna. Vyžaduje kompatibilní účet na sociálních médiích a podléhá podmínkám služby pro účty na těchto sociálních médiích. Mohou platit určité výjimky.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233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[15]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Nepodporované typy papírů pro bezokrajový tisk: obálka, papír pro tisk s vysokým rozlišením High Resolution Paper, nažehlovací listy T-Shirt Transfer, fotografické samolepky Photo Stickers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799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[16]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K dokončení bezdrátového nastavení je vyžadováno chytré zařízení s nainstalovanou aplikací Canon PRINT Inkjet/SELPHY připojené k požadované aktivní bezdrátové síti.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185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[19]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Úsporný režim snižuje spotřebu černého inkoustu zmenšením optické hustoty, takže v porovnání s tiskem ve standardním režimu lze vytisknout o 26 % více stránek.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1713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[20]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Vyžaduje aktivní připojený účet inteligentního asistenta a povolenou doprovodnou aplikaci chytrého zařízení, aby bylo s tiskárnou aktivně propojeno s povolením služby Canon Inkjet Cloud Printing Center a požadovanými akcemi, dovednostmi nebo applety dostupnými/aktivovanými pro kompatibilní tiskárnu. Hlasové příkazy nelze zobrazit jako text na chytrých zařízeních Amazon s obrazovkami. Podporována je pouze angličtina, francouzština a němčina.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851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8D8E83-9F63-482A-9A0E-3A350153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292" y="581312"/>
            <a:ext cx="1983547" cy="2743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E0F39F3-EB82-4DDD-84BC-115FC351E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87109"/>
              </p:ext>
            </p:extLst>
          </p:nvPr>
        </p:nvGraphicFramePr>
        <p:xfrm>
          <a:off x="3838155" y="1279088"/>
          <a:ext cx="2990090" cy="4126377"/>
        </p:xfrm>
        <a:graphic>
          <a:graphicData uri="http://schemas.openxmlformats.org/drawingml/2006/table">
            <a:tbl>
              <a:tblPr/>
              <a:tblGrid>
                <a:gridCol w="151730">
                  <a:extLst>
                    <a:ext uri="{9D8B030D-6E8A-4147-A177-3AD203B41FA5}">
                      <a16:colId xmlns:a16="http://schemas.microsoft.com/office/drawing/2014/main" xmlns="" val="1511496632"/>
                    </a:ext>
                  </a:extLst>
                </a:gridCol>
                <a:gridCol w="2838360">
                  <a:extLst>
                    <a:ext uri="{9D8B030D-6E8A-4147-A177-3AD203B41FA5}">
                      <a16:colId xmlns:a16="http://schemas.microsoft.com/office/drawing/2014/main" xmlns="" val="428080417"/>
                    </a:ext>
                  </a:extLst>
                </a:gridCol>
              </a:tblGrid>
              <a:tr h="119271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30000" dirty="0">
                        <a:effectLst/>
                        <a:latin typeface="Century Gothic" panose="020B050202020202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988973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[21]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Software Easy-PhotoPrint Editor vyžaduje připojení k internetu a je kompatibilní s následujícími operačními systémy: Microsoft Windows 10 (64bitová/32bitová verze), Microsoft Windows 8.1 (64bitová/32bitová verze), Microsoft Windows 7 SP1 (64bitová/32bitová verze), macOS High Sierra verze 10.13, macOS Sierra verze 10.12, Mac OS X El Capitan verze 10.11 a Mac OS X El Capitan verze 10.10.5. Minimální požadavky na systémy Windows a macOS/Mac OS X jsou: 2 GB paměti RAM a monitor s </a:t>
                      </a: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rozlišením </a:t>
                      </a:r>
                      <a:r>
                        <a:rPr lang="cs-CZ" sz="550" b="0" i="0" u="none" strike="noStrike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1 024</a:t>
                      </a:r>
                      <a:r>
                        <a:rPr lang="cs-CZ" sz="550" b="0" i="0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 × 768. Mobilní aplikace Easy-PhotoPrint Editor vyžaduje připojení k Internetu a aplikaci Easy-PhotoPrint Editor verze 1.1.0, která je k dispozici zdarma v obchodě App Store a Google Play. Kompatibilní se zařízeními iPad Air2 (2. generace), iPad Mini 4 a iPhone 6s nebo novějšími se systémem iOS 10 nebo novějším a s mobilními zařízeními se systémem Android 5.x nebo novějším. Mohou platit určité výjimky. Podporovány jsou následující formáty souborů: JPEG, PNG, HEIF (zařízení se systémem iOS 11 a mac OS verze 10.13 nebo novější), data pro ukládání DLP, data pro export Poster Artist, data pro export EasyPhoto+, data pro export Easy-PhotoPrint Editor.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55661"/>
                  </a:ext>
                </a:extLst>
              </a:tr>
              <a:tr h="80252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[22]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Vyžaduje zařízení kompatibilní se standardem DPS přes IP.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2808045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[23]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Některé funkce nemusí být pro tyto operační systémy k dispozici. Podrobnosti lze najít v návodu k použití nebo na webových stránkách.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0524880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[24]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Canon Print Service je tiskový modul plug-in pro chytrá zařízení se systémem Android, který umožňuje tisk ze zařízení se systémem Android verze 4.4 až 5.0 pro mnoho tiskáren Canon prostřednictvím sítě Wi-Fi. Modul plug-in nefunguje jako samostatná aplikace. K dispozici zdarma v obchodě Google Play.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8261317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r" fontAlgn="t">
                        <a:lnSpc>
                          <a:spcPts val="660"/>
                        </a:lnSpc>
                      </a:pPr>
                      <a:r>
                        <a:rPr lang="cs-CZ" sz="550" b="0" i="0" u="none" strike="noStrike" baseline="30000">
                          <a:latin typeface="Century Gothic" panose="020B0502020202020204" pitchFamily="34" charset="0"/>
                          <a:ea typeface="Arial Unicode MS" panose="020B0604020202020204" pitchFamily="34" charset="-128"/>
                        </a:rPr>
                        <a:t>[25]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Vyžaduje připojení k internetu a aplikaci Creative Park, která je k dispozici zdarma v obchodě App Store a obchodě Google Play. Aplikace je kompatibilní s operačním systémem iOS 12.0 nebo novějším a systémem Android 5.0 nebo novějším. Abyste mohli tuto aplikaci používat, musíte vlastnit Canon ID a inkoustovou tiskárnu Canon.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908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30000" dirty="0">
                        <a:effectLst/>
                        <a:latin typeface="Century Gothic" panose="020B050202020202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2243627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660"/>
                        </a:lnSpc>
                      </a:pPr>
                      <a:endParaRPr lang="en-US" sz="550" b="0" i="0" u="none" strike="noStrike" baseline="30000" dirty="0">
                        <a:effectLst/>
                        <a:latin typeface="Century Gothic" panose="020B050202020202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1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Standardní zřeknutí se odpovědnosti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49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Veškeré specifikace podléhají změnám bez předchozího upozornění.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8092589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marL="0" marR="0" lvl="0" indent="0" algn="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Rychlost tisku se může lišit v závislosti na konfiguraci systému, rozhraní, softwaru, složitosti dokumentu, tiskovém režimu, pokrytí stránky, typu použitého papíru atd.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421887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marL="0" marR="0" lvl="0" indent="0" algn="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Výtěžnost inkoustu se může lišit v závislosti na vytištěných textech/fotografiích, používaných softwarových aplikacích, režimu tisku a typu používaného papíru. Informace o výtěžnosti inkoustu naleznete na adrese </a:t>
                      </a:r>
                      <a:r>
                        <a:rPr lang="cs-CZ" sz="550" b="0" i="0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cs-CZ" sz="550" b="0" i="0" u="none" strike="noStrik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55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4"/>
                        </a:rPr>
                        <a:t>www.canon-europe.com/ink/yield</a:t>
                      </a:r>
                      <a:r>
                        <a:rPr lang="cs-CZ" sz="55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cs-CZ" sz="55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hlinkClick r:id="rId4"/>
                      </a:endParaRP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9237591"/>
                  </a:ext>
                </a:extLst>
              </a:tr>
              <a:tr h="58240">
                <a:tc>
                  <a:txBody>
                    <a:bodyPr/>
                    <a:lstStyle/>
                    <a:p>
                      <a:pPr marL="0" marR="0" lvl="0" indent="0" algn="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Veškeré názvy značek a produktů jsou ochranné známky příslušných společností.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286211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marL="0" marR="0" lvl="0" indent="0" algn="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Microsoft, Windows a logo Windows jsou ochranné známky nebo registrované ochranné známky společnosti Microsoft Corporation v USA a dalších zemích.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6870905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marL="0" marR="0" lvl="0" indent="0" algn="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Veškeré názvy značek a produktů jsou ochranné známky příslušných společností.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653846"/>
                  </a:ext>
                </a:extLst>
              </a:tr>
              <a:tr h="119271">
                <a:tc>
                  <a:txBody>
                    <a:bodyPr/>
                    <a:lstStyle/>
                    <a:p>
                      <a:pPr marL="0" marR="0" lvl="0" indent="0" algn="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0" i="0" u="none" strike="noStrike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60"/>
                        </a:lnSpc>
                      </a:pPr>
                      <a:r>
                        <a:rPr lang="cs-CZ" sz="550" b="0" i="0" u="none" strike="noStrike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Microsoft, Windows a logo Windows jsou ochranné známky nebo registrované ochranné známky společnosti Microsoft Corporation v USA a dalších zemích.</a:t>
                      </a:r>
                    </a:p>
                  </a:txBody>
                  <a:tcPr marL="9144" marR="9144" marT="10058" marB="10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596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19136" y="1344613"/>
            <a:ext cx="3564907" cy="1694422"/>
          </a:xfrm>
        </p:spPr>
        <p:txBody>
          <a:bodyPr lIns="0" tIns="0">
            <a:noAutofit/>
          </a:bodyPr>
          <a:lstStyle/>
          <a:p>
            <a:r>
              <a:rPr lang="cs-CZ"/>
              <a:t>Tiskárna Canon PIXMA G540 je určena pro malé firmy, fotografická studia a domácí uživatele. Nabízí vysoce kvalitní tisk fotografií s nízkými nároky na údržbu a nízkými celkovými náklady na vlastnictví.</a:t>
            </a:r>
          </a:p>
          <a:p>
            <a:endParaRPr lang="en-US" dirty="0"/>
          </a:p>
          <a:p>
            <a:r>
              <a:rPr lang="cs-CZ"/>
              <a:t>Datum začátku prodeje: květen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9138" y="581312"/>
            <a:ext cx="3564905" cy="527358"/>
          </a:xfrm>
        </p:spPr>
        <p:txBody>
          <a:bodyPr lIns="0" tIns="0">
            <a:noAutofit/>
          </a:bodyPr>
          <a:lstStyle/>
          <a:p>
            <a:r>
              <a:rPr lang="cs-CZ" sz="1700"/>
              <a:t>KDYŽ POŽADUJETE KVALITNÍ FOTOGRAFIE VE VELKÉM MNOŽSTVÍ, TISKNĚTE DÁL!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30466"/>
              </p:ext>
            </p:extLst>
          </p:nvPr>
        </p:nvGraphicFramePr>
        <p:xfrm>
          <a:off x="712010" y="3015722"/>
          <a:ext cx="6108701" cy="548640"/>
        </p:xfrm>
        <a:graphic>
          <a:graphicData uri="http://schemas.openxmlformats.org/drawingml/2006/table">
            <a:tbl>
              <a:tblPr bandRow="1"/>
              <a:tblGrid>
                <a:gridCol w="2060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1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cs-CZ" sz="550" b="1" i="0" u="none" strike="noStrike" cap="all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Podrobnosti o produktu: </a:t>
                      </a:r>
                    </a:p>
                  </a:txBody>
                  <a:tcPr marL="9144" marR="9142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4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4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4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Název produktu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ase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5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Kód Mercury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Kód EAN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Doporučená maloobchodní cena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PIXMA G540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4621C009AA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4549292172959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>
                        <a:lnSpc>
                          <a:spcPts val="660"/>
                        </a:lnSpc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A46D0D2-A803-41E8-83BB-37F346EF1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42107"/>
              </p:ext>
            </p:extLst>
          </p:nvPr>
        </p:nvGraphicFramePr>
        <p:xfrm>
          <a:off x="712011" y="3825772"/>
          <a:ext cx="6108701" cy="2011680"/>
        </p:xfrm>
        <a:graphic>
          <a:graphicData uri="http://schemas.openxmlformats.org/drawingml/2006/table">
            <a:tbl>
              <a:tblPr bandRow="1"/>
              <a:tblGrid>
                <a:gridCol w="2060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1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cs-CZ" sz="550" b="1" i="0" u="none" strike="noStrike" cap="all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Spotřební materiál:</a:t>
                      </a:r>
                    </a:p>
                  </a:txBody>
                  <a:tcPr marL="0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Název produktu</a:t>
                      </a:r>
                    </a:p>
                  </a:txBody>
                  <a:tcPr marL="0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Kód Mercury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Kód EAN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Doporučená maloobchodní cena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Standardní velikost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8478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GI-43BK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4698C001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4549292178869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6064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GI-43C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4672C001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4549292178821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GI-43M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4680C001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4549292179538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GI-43Y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4689C001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4549292178845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GI-43R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4716C001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4549292178883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68997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GI-43GY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4707C001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4549292178876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888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Zásobník odpadního inkoustu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62591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MC-G02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4589C001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4549292171518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5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&lt;Doplňte DMC&gt;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99266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0006A6-C1E0-4BBF-90E4-ABB5EB34530C}"/>
              </a:ext>
            </a:extLst>
          </p:cNvPr>
          <p:cNvSpPr/>
          <p:nvPr/>
        </p:nvSpPr>
        <p:spPr>
          <a:xfrm>
            <a:off x="629618" y="7597717"/>
            <a:ext cx="1220206" cy="2308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cs-CZ" sz="900" b="1">
                <a:latin typeface="Century Gothic" panose="020B0502020202020204" pitchFamily="34" charset="0"/>
              </a:rPr>
              <a:t>Obsah balení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FC212BF3-1BD5-487A-8DB1-9FD5284BD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65" y="7833742"/>
            <a:ext cx="3457885" cy="13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spcCol="0">
            <a:no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Inkoustová tiskárna MegaTank řady PIXMA G540 s doplnitelnými zásobníky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6 inkoustových lahví na bázi barviva s vysokou výtěžností </a:t>
            </a:r>
            <a:r>
              <a:rPr lang="cs-CZ" sz="900" dirty="0" smtClean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(</a:t>
            </a: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1× černá, 1× C/M/Y, 1 červená </a:t>
            </a:r>
            <a:r>
              <a:rPr lang="cs-CZ" sz="900" dirty="0" smtClean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a</a:t>
            </a: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 1 šedá)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Napájecí kabel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Instalační disk CD-ROM </a:t>
            </a:r>
            <a:r>
              <a:rPr lang="cs-CZ" sz="900" dirty="0" smtClean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/>
            </a:r>
            <a:br>
              <a:rPr lang="cs-CZ" sz="900" dirty="0" smtClean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</a:br>
            <a:r>
              <a:rPr lang="cs-CZ" sz="900" dirty="0" smtClean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(</a:t>
            </a: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disk CD jen pro systém Windows)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Příručky a další dokumenty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F50BC9EB-CCEA-4EBB-80A0-B4A0EB798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59975"/>
              </p:ext>
            </p:extLst>
          </p:nvPr>
        </p:nvGraphicFramePr>
        <p:xfrm>
          <a:off x="712011" y="6319325"/>
          <a:ext cx="6110755" cy="990600"/>
        </p:xfrm>
        <a:graphic>
          <a:graphicData uri="http://schemas.openxmlformats.org/drawingml/2006/table">
            <a:tbl>
              <a:tblPr bandRow="1"/>
              <a:tblGrid>
                <a:gridCol w="1642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1537202159"/>
                    </a:ext>
                  </a:extLst>
                </a:gridCol>
                <a:gridCol w="8029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cs-CZ" sz="550" b="1" i="0" u="none" strike="noStrike" cap="all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Century Gothic"/>
                        </a:rPr>
                        <a:t>Rozměry / logistické informace: </a:t>
                      </a:r>
                    </a:p>
                  </a:txBody>
                  <a:tcPr marL="0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64008" marR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5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uLnTx/>
                          <a:uFillTx/>
                          <a:latin typeface="Century Gothic"/>
                        </a:rPr>
                        <a:t>Název produktu</a:t>
                      </a: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cs-CZ" sz="55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uLnTx/>
                          <a:uFillTx/>
                          <a:latin typeface="Century Gothic"/>
                        </a:rPr>
                        <a:t>Kód Mercury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cs-CZ" sz="5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LnTx/>
                          <a:uFillTx/>
                          <a:latin typeface="Century Gothic"/>
                        </a:rPr>
                        <a:t>Popis balení 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5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Množství v balení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5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Délka (mm)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5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Šířka (mm)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Výška (mm)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Hrubá </a:t>
                      </a:r>
                      <a:r>
                        <a:rPr lang="cs-CZ" sz="5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hmotnost</a:t>
                      </a:r>
                      <a:br>
                        <a:rPr lang="cs-CZ" sz="5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cs-CZ" sz="5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cs-CZ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(kg)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Čistá hmotnost </a:t>
                      </a:r>
                      <a:r>
                        <a:rPr lang="cs-CZ" sz="5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cs-CZ" sz="5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cs-CZ" sz="55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cs-CZ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kg)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PIXMA G540</a:t>
                      </a: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4621C009AA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cs-CZ" sz="55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Jednotlivě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520,5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486 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224,5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BUDE POTVRZENO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cs-CZ" sz="55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Paleta (horní)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1 052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983 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1 134,5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170,8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BUDE POTVRZENO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cs-CZ" sz="550"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Paleta (spodní)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1 052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983 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1 134,5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170,8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55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BUDE POTVRZENO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BB78F3B-01BF-4C8B-B197-A591EBC4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292" y="581312"/>
            <a:ext cx="1983547" cy="274320"/>
          </a:xfrm>
          <a:prstGeom prst="rect">
            <a:avLst/>
          </a:prstGeom>
        </p:spPr>
      </p:pic>
      <p:pic>
        <p:nvPicPr>
          <p:cNvPr id="5" name="Picture 4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xmlns="" id="{45B0B2FA-70E0-4E84-A44E-49DEFF522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63" y="1684723"/>
            <a:ext cx="2531348" cy="10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889</Words>
  <Application>Microsoft Office PowerPoint</Application>
  <PresentationFormat>Custom</PresentationFormat>
  <Paragraphs>304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 Unicode MS</vt:lpstr>
      <vt:lpstr>メイリオ</vt:lpstr>
      <vt:lpstr>MS Mincho</vt:lpstr>
      <vt:lpstr>MS PGothic</vt:lpstr>
      <vt:lpstr>Arial</vt:lpstr>
      <vt:lpstr>Century Gothic</vt:lpstr>
      <vt:lpstr>DendaNewLight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McCoughlan</dc:creator>
  <cp:lastModifiedBy>Arkadiusz Nowak</cp:lastModifiedBy>
  <cp:revision>653</cp:revision>
  <dcterms:created xsi:type="dcterms:W3CDTF">2014-07-31T08:42:38Z</dcterms:created>
  <dcterms:modified xsi:type="dcterms:W3CDTF">2021-04-13T13:56:10Z</dcterms:modified>
</cp:coreProperties>
</file>